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1"/>
            <a:ext cx="9144000" cy="2057400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微软雅黑" panose="020B0503020204020204" pitchFamily="34" charset="-122"/>
              </a:rPr>
              <a:t>USING</a:t>
            </a:r>
            <a:r>
              <a:rPr lang="en-SG" b="1" dirty="0" smtClean="0">
                <a:ea typeface="微软雅黑" panose="020B0503020204020204" pitchFamily="34" charset="-122"/>
              </a:rPr>
              <a:t> THE BIBLE TO MAKE DECISIONS</a:t>
            </a:r>
            <a:r>
              <a:rPr lang="en-SG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58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en-US" altLang="zh-CN" sz="2800" dirty="0">
                <a:ea typeface="微软雅黑" panose="020B0503020204020204" pitchFamily="34" charset="-122"/>
              </a:rPr>
              <a:t>THE INDEPENDENCE TEST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不受辖制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>
                <a:ea typeface="微软雅黑" panose="020B0503020204020204" pitchFamily="34" charset="-122"/>
              </a:rPr>
              <a:t>Could it become </a:t>
            </a:r>
            <a:r>
              <a:rPr lang="en-US" altLang="zh-CN" sz="2800" dirty="0">
                <a:ea typeface="微软雅黑" panose="020B0503020204020204" pitchFamily="34" charset="-122"/>
              </a:rPr>
              <a:t>controlling</a:t>
            </a:r>
            <a:r>
              <a:rPr lang="en-SG" sz="2800" dirty="0">
                <a:ea typeface="微软雅黑" panose="020B0503020204020204" pitchFamily="34" charset="-122"/>
              </a:rPr>
              <a:t> ?</a:t>
            </a:r>
            <a:r>
              <a:rPr lang="en-SG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辖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制我？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“I can do anything I want to IF Christ has not said no, BUT some of these things aren’t good for me. Even if I am allowed to do them, </a:t>
            </a:r>
            <a:r>
              <a:rPr lang="en-SG" sz="2800" i="1" dirty="0" smtClean="0">
                <a:ea typeface="微软雅黑" panose="020B0503020204020204" pitchFamily="34" charset="-122"/>
              </a:rPr>
              <a:t>I’ll </a:t>
            </a:r>
            <a:r>
              <a:rPr lang="en-SG" sz="2800" i="1" dirty="0">
                <a:ea typeface="微软雅黑" panose="020B0503020204020204" pitchFamily="34" charset="-122"/>
              </a:rPr>
              <a:t>refuse to if I think they might get such a grip on me that I can’t easily stop when I want to.” </a:t>
            </a:r>
            <a:r>
              <a:rPr lang="en-SG" sz="2800" dirty="0" smtClean="0">
                <a:ea typeface="微软雅黑" panose="020B0503020204020204" pitchFamily="34" charset="-122"/>
              </a:rPr>
              <a:t>1 </a:t>
            </a:r>
            <a:r>
              <a:rPr lang="en-SG" sz="2800" dirty="0">
                <a:ea typeface="微软雅黑" panose="020B0503020204020204" pitchFamily="34" charset="-122"/>
              </a:rPr>
              <a:t>CORINTHIANS 6:12 (LB)</a:t>
            </a: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林前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6:12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论甚麽事，我都有做与不做的自由，但我知道，并非每一件事情，都对我有益处。倘若有些事足以辖制我，令我不能自主，我就宁可不做那些事了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589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THE INFLUENCE TEST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有益他人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ea typeface="微软雅黑" panose="020B0503020204020204" pitchFamily="34" charset="-122"/>
              </a:rPr>
              <a:t>Will it harm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others</a:t>
            </a:r>
            <a:r>
              <a:rPr lang="en-SG" sz="2800" dirty="0" smtClean="0">
                <a:ea typeface="微软雅黑" panose="020B0503020204020204" pitchFamily="34" charset="-122"/>
              </a:rPr>
              <a:t>?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无益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他人？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“Each of us will give an account of himself to God</a:t>
            </a:r>
            <a:r>
              <a:rPr lang="en-US" altLang="zh-CN" sz="2800" i="1" dirty="0">
                <a:ea typeface="微软雅黑" panose="020B0503020204020204" pitchFamily="34" charset="-122"/>
              </a:rPr>
              <a:t>…</a:t>
            </a:r>
            <a:r>
              <a:rPr lang="en-SG" sz="2800" i="1" dirty="0">
                <a:ea typeface="微软雅黑" panose="020B0503020204020204" pitchFamily="34" charset="-122"/>
              </a:rPr>
              <a:t> Try to live in such a way that you will never make your brother stumble by letting him see you doing something he thinks is wrong.” </a:t>
            </a:r>
            <a:r>
              <a:rPr lang="en-SG" sz="2800" dirty="0" smtClean="0">
                <a:ea typeface="微软雅黑" panose="020B0503020204020204" pitchFamily="34" charset="-122"/>
              </a:rPr>
              <a:t>ROMANS </a:t>
            </a:r>
            <a:r>
              <a:rPr lang="en-SG" sz="2800" dirty="0">
                <a:ea typeface="微软雅黑" panose="020B0503020204020204" pitchFamily="34" charset="-122"/>
              </a:rPr>
              <a:t>14:12-13 (LB)</a:t>
            </a: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罗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14:12-13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样看来，我们各人都要在上帝面前，陈明自己一切的事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，倒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不如留心自己的言行，看看有没有绊倒弟兄姊妹的地方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217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 </a:t>
            </a:r>
            <a:r>
              <a:rPr lang="en-US" altLang="zh-CN" sz="2800" dirty="0">
                <a:ea typeface="微软雅黑" panose="020B0503020204020204" pitchFamily="34" charset="-122"/>
              </a:rPr>
              <a:t>THE INFLUENCE TEST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有益他人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>
                <a:ea typeface="微软雅黑" panose="020B0503020204020204" pitchFamily="34" charset="-122"/>
              </a:rPr>
              <a:t>Will it harm </a:t>
            </a:r>
            <a:r>
              <a:rPr lang="en-US" altLang="zh-CN" sz="2800" dirty="0">
                <a:ea typeface="微软雅黑" panose="020B0503020204020204" pitchFamily="34" charset="-122"/>
              </a:rPr>
              <a:t>others</a:t>
            </a:r>
            <a:r>
              <a:rPr lang="en-SG" sz="2800" dirty="0">
                <a:ea typeface="微软雅黑" panose="020B0503020204020204" pitchFamily="34" charset="-122"/>
              </a:rPr>
              <a:t>?</a:t>
            </a:r>
            <a:r>
              <a:rPr lang="en-SG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无益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他人？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“Even if we believe that it makes no difference to the Lord whether we do these things, still we cannot just go ahead and do them to please ourselves; we must bear the ‘burden’ of being considerate of the doubts and fears of others</a:t>
            </a:r>
            <a:r>
              <a:rPr lang="en-US" altLang="zh-CN" sz="2800" i="1" dirty="0">
                <a:ea typeface="微软雅黑" panose="020B0503020204020204" pitchFamily="34" charset="-122"/>
              </a:rPr>
              <a:t>…</a:t>
            </a:r>
            <a:r>
              <a:rPr lang="en-SG" sz="2800" i="1" dirty="0">
                <a:ea typeface="微软雅黑" panose="020B0503020204020204" pitchFamily="34" charset="-122"/>
              </a:rPr>
              <a:t>” </a:t>
            </a:r>
            <a:r>
              <a:rPr lang="en-SG" sz="2800" dirty="0" smtClean="0">
                <a:ea typeface="微软雅黑" panose="020B0503020204020204" pitchFamily="34" charset="-122"/>
              </a:rPr>
              <a:t>ROMANS </a:t>
            </a:r>
            <a:r>
              <a:rPr lang="en-SG" sz="2800" dirty="0">
                <a:ea typeface="微软雅黑" panose="020B0503020204020204" pitchFamily="34" charset="-122"/>
              </a:rPr>
              <a:t>15:1-2 (LB</a:t>
            </a:r>
            <a:r>
              <a:rPr lang="en-SG" sz="2800" dirty="0" smtClean="0">
                <a:ea typeface="微软雅黑" panose="020B0503020204020204" pitchFamily="34" charset="-122"/>
              </a:rPr>
              <a:t>)</a:t>
            </a:r>
            <a:endParaRPr lang="en-SG" sz="2800" dirty="0"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罗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15:1-2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心坚强的人，要帮助信心弱小的人，体恤他们，不该只顾自己的喜乐，任意而行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我们每个人都应该为他人着想，为他人谋福利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1108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en-US" altLang="zh-CN" sz="2400" dirty="0" smtClean="0">
                <a:ea typeface="微软雅黑" panose="020B0503020204020204" pitchFamily="34" charset="-122"/>
              </a:rPr>
              <a:t>THE INVESTMENT TEST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生命增值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400" dirty="0" smtClean="0">
                <a:ea typeface="微软雅黑" panose="020B0503020204020204" pitchFamily="34" charset="-122"/>
              </a:rPr>
              <a:t>Is it the </a:t>
            </a:r>
            <a:r>
              <a:rPr lang="en-US" altLang="zh-CN" sz="2400" dirty="0" smtClean="0">
                <a:ea typeface="微软雅黑" panose="020B0503020204020204" pitchFamily="34" charset="-122"/>
              </a:rPr>
              <a:t>right activity</a:t>
            </a:r>
            <a:r>
              <a:rPr lang="en-SG" sz="2400" dirty="0" smtClean="0">
                <a:ea typeface="微软雅黑" panose="020B0503020204020204" pitchFamily="34" charset="-122"/>
              </a:rPr>
              <a:t>?</a:t>
            </a:r>
            <a:r>
              <a:rPr lang="en-SG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增值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之举？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400" i="1" dirty="0">
                <a:ea typeface="微软雅黑" panose="020B0503020204020204" pitchFamily="34" charset="-122"/>
              </a:rPr>
              <a:t>“Be very careful how you live. Don’t live like those who are not wise. </a:t>
            </a:r>
            <a:r>
              <a:rPr lang="en-SG" sz="2400" i="1" u="sng" dirty="0">
                <a:ea typeface="微软雅黑" panose="020B0503020204020204" pitchFamily="34" charset="-122"/>
              </a:rPr>
              <a:t>Live wisely</a:t>
            </a:r>
            <a:r>
              <a:rPr lang="en-SG" sz="2400" i="1" dirty="0">
                <a:ea typeface="微软雅黑" panose="020B0503020204020204" pitchFamily="34" charset="-122"/>
              </a:rPr>
              <a:t>. I mean that you should use every chance you have for doing good, because these are evil times. So </a:t>
            </a:r>
            <a:r>
              <a:rPr lang="en-SG" sz="2400" i="1" u="sng" dirty="0">
                <a:ea typeface="微软雅黑" panose="020B0503020204020204" pitchFamily="34" charset="-122"/>
              </a:rPr>
              <a:t>don’t be foolish with your lives</a:t>
            </a:r>
            <a:r>
              <a:rPr lang="en-SG" sz="2400" i="1" dirty="0">
                <a:ea typeface="微软雅黑" panose="020B0503020204020204" pitchFamily="34" charset="-122"/>
              </a:rPr>
              <a:t>. Learn what the Lord wants you to do.” </a:t>
            </a:r>
            <a:r>
              <a:rPr lang="en-SG" sz="2400" dirty="0" smtClean="0">
                <a:ea typeface="微软雅黑" panose="020B0503020204020204" pitchFamily="34" charset="-122"/>
              </a:rPr>
              <a:t>EPHESIANS </a:t>
            </a:r>
            <a:r>
              <a:rPr lang="en-SG" sz="2400" dirty="0">
                <a:ea typeface="微软雅黑" panose="020B0503020204020204" pitchFamily="34" charset="-122"/>
              </a:rPr>
              <a:t>5:15-17 (ICB)</a:t>
            </a:r>
          </a:p>
          <a:p>
            <a:pPr marL="0" indent="0">
              <a:buNone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弗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5:15-17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们要谨慎行事，不要像愚昧人，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当像智慧人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。要爱惜光阴，因为现今的世代邪恶。</a:t>
            </a:r>
            <a:r>
              <a:rPr lang="zh-CN" altLang="en-US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不要作糊涂人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，要明白主的旨意如何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930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 smtClean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“If you want better insight and discernment</a:t>
            </a:r>
            <a:r>
              <a:rPr lang="en-US" altLang="zh-CN" sz="2800" i="1" dirty="0">
                <a:ea typeface="微软雅黑" panose="020B0503020204020204" pitchFamily="34" charset="-122"/>
              </a:rPr>
              <a:t>…</a:t>
            </a:r>
            <a:r>
              <a:rPr lang="en-SG" sz="2800" i="1" dirty="0">
                <a:ea typeface="微软雅黑" panose="020B0503020204020204" pitchFamily="34" charset="-122"/>
              </a:rPr>
              <a:t>learn the importance of reverence for the Lord and of trusting Him. He shows how to distinguish right from wrong, how to find the right decision every time.” </a:t>
            </a:r>
            <a:r>
              <a:rPr lang="en-SG" sz="2800" dirty="0" smtClean="0">
                <a:ea typeface="微软雅黑" panose="020B0503020204020204" pitchFamily="34" charset="-122"/>
              </a:rPr>
              <a:t>PROVERBS </a:t>
            </a:r>
            <a:r>
              <a:rPr lang="en-SG" sz="2800" dirty="0">
                <a:ea typeface="微软雅黑" panose="020B0503020204020204" pitchFamily="34" charset="-122"/>
              </a:rPr>
              <a:t>2:5,9 (LB</a:t>
            </a:r>
            <a:r>
              <a:rPr lang="en-SG" sz="2800" dirty="0" smtClean="0">
                <a:ea typeface="微软雅黑" panose="020B0503020204020204" pitchFamily="34" charset="-122"/>
              </a:rPr>
              <a:t>)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箴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2:5,9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你就明白敬畏耶和华，得以认识神。你也必明白仁义，公平，正直，一切的善道。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66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 smtClean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SG" sz="2800" dirty="0">
                <a:ea typeface="微软雅黑" panose="020B0503020204020204" pitchFamily="34" charset="-122"/>
              </a:rPr>
              <a:t>SIX WAYS TO TEST A </a:t>
            </a:r>
            <a:r>
              <a:rPr lang="en-SG" sz="2800" dirty="0" smtClean="0">
                <a:ea typeface="微软雅黑" panose="020B0503020204020204" pitchFamily="34" charset="-122"/>
              </a:rPr>
              <a:t>DECISION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六种检验方法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AutoNum type="arabicPeriod"/>
            </a:pPr>
            <a:r>
              <a:rPr lang="en-SG" sz="2800" dirty="0" smtClean="0">
                <a:ea typeface="微软雅黑" panose="020B0503020204020204" pitchFamily="34" charset="-122"/>
              </a:rPr>
              <a:t>The Ideal Test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尊主（话）为大</a:t>
            </a:r>
            <a:endParaRPr lang="en-SG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AutoNum type="arabicPeriod"/>
            </a:pPr>
            <a:r>
              <a:rPr lang="en-SG" sz="2800" dirty="0" smtClean="0">
                <a:ea typeface="微软雅黑" panose="020B0503020204020204" pitchFamily="34" charset="-122"/>
              </a:rPr>
              <a:t>The Integrity Test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诚实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无伪</a:t>
            </a:r>
            <a:endParaRPr lang="en-SG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AutoNum type="arabicPeriod"/>
            </a:pPr>
            <a:r>
              <a:rPr lang="en-SG" sz="2800" dirty="0" smtClean="0">
                <a:ea typeface="微软雅黑" panose="020B0503020204020204" pitchFamily="34" charset="-122"/>
              </a:rPr>
              <a:t>The Improvement Test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建造自己</a:t>
            </a:r>
            <a:endParaRPr lang="en-SG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AutoNum type="arabicPeriod"/>
            </a:pPr>
            <a:r>
              <a:rPr lang="en-SG" sz="2800" dirty="0" smtClean="0">
                <a:ea typeface="微软雅黑" panose="020B0503020204020204" pitchFamily="34" charset="-122"/>
              </a:rPr>
              <a:t>The Independence Test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不受辖制</a:t>
            </a:r>
            <a:endParaRPr lang="en-SG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AutoNum type="arabicPeriod"/>
            </a:pPr>
            <a:r>
              <a:rPr lang="en-SG" sz="2800" dirty="0" smtClean="0">
                <a:ea typeface="微软雅黑" panose="020B0503020204020204" pitchFamily="34" charset="-122"/>
              </a:rPr>
              <a:t>The Influence Test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有益他人</a:t>
            </a:r>
            <a:endParaRPr lang="en-SG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14350" indent="-514350">
              <a:buAutoNum type="arabicPeriod"/>
            </a:pPr>
            <a:r>
              <a:rPr lang="en-SG" sz="2800" dirty="0" smtClean="0">
                <a:ea typeface="微软雅黑" panose="020B0503020204020204" pitchFamily="34" charset="-122"/>
              </a:rPr>
              <a:t>The Investment Test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生命增值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58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 smtClean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 smtClean="0">
                <a:ea typeface="微软雅黑" panose="020B0503020204020204" pitchFamily="34" charset="-122"/>
              </a:rPr>
              <a:t>THE IDEAL TEST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尊主（话）为大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ea typeface="微软雅黑" panose="020B0503020204020204" pitchFamily="34" charset="-122"/>
              </a:rPr>
              <a:t>Is it in harmony </a:t>
            </a:r>
            <a:r>
              <a:rPr lang="en-SG" sz="2800" dirty="0" smtClean="0">
                <a:ea typeface="微软雅黑" panose="020B0503020204020204" pitchFamily="34" charset="-122"/>
              </a:rPr>
              <a:t>with God’s word?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与神的话一致？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“Your Word is a lamp to my feet and a light for my path.” </a:t>
            </a:r>
            <a:r>
              <a:rPr lang="en-SG" sz="2800" dirty="0" smtClean="0">
                <a:ea typeface="微软雅黑" panose="020B0503020204020204" pitchFamily="34" charset="-122"/>
              </a:rPr>
              <a:t>PSALM </a:t>
            </a:r>
            <a:r>
              <a:rPr lang="en-SG" sz="2800" dirty="0">
                <a:ea typeface="微软雅黑" panose="020B0503020204020204" pitchFamily="34" charset="-122"/>
              </a:rPr>
              <a:t>119:105 (NIV</a:t>
            </a:r>
            <a:r>
              <a:rPr lang="en-SG" sz="2800" dirty="0" smtClean="0">
                <a:ea typeface="微软雅黑" panose="020B0503020204020204" pitchFamily="34" charset="-122"/>
              </a:rPr>
              <a:t>)</a:t>
            </a: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诗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119:105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你的话是我脚前的灯，是我路上的光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84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THE INTEGRITY TEST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诚实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无伪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ea typeface="微软雅黑" panose="020B0503020204020204" pitchFamily="34" charset="-122"/>
              </a:rPr>
              <a:t>Would </a:t>
            </a:r>
            <a:r>
              <a:rPr lang="en-SG" sz="2800" dirty="0">
                <a:ea typeface="微软雅黑" panose="020B0503020204020204" pitchFamily="34" charset="-122"/>
              </a:rPr>
              <a:t>I </a:t>
            </a:r>
            <a:r>
              <a:rPr lang="en-SG" sz="2800" dirty="0" smtClean="0">
                <a:ea typeface="微软雅黑" panose="020B0503020204020204" pitchFamily="34" charset="-122"/>
              </a:rPr>
              <a:t>want everyone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to know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人皆可知？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“The man of integrity walks securely, but he who takes crooked paths </a:t>
            </a:r>
            <a:r>
              <a:rPr lang="en-SG" sz="2800" i="1" u="sng" dirty="0">
                <a:ea typeface="微软雅黑" panose="020B0503020204020204" pitchFamily="34" charset="-122"/>
              </a:rPr>
              <a:t>will be found out</a:t>
            </a:r>
            <a:r>
              <a:rPr lang="en-SG" sz="2800" i="1" dirty="0">
                <a:ea typeface="微软雅黑" panose="020B0503020204020204" pitchFamily="34" charset="-122"/>
              </a:rPr>
              <a:t>.” </a:t>
            </a:r>
            <a:r>
              <a:rPr lang="en-SG" sz="2800" dirty="0" smtClean="0">
                <a:ea typeface="微软雅黑" panose="020B0503020204020204" pitchFamily="34" charset="-122"/>
              </a:rPr>
              <a:t>PROVERBS </a:t>
            </a:r>
            <a:r>
              <a:rPr lang="en-SG" sz="2800" dirty="0">
                <a:ea typeface="微软雅黑" panose="020B0503020204020204" pitchFamily="34" charset="-122"/>
              </a:rPr>
              <a:t>10:9 (NIV)</a:t>
            </a:r>
            <a:endParaRPr lang="en-SG" sz="2800" dirty="0" smtClean="0"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箴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10:9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正直路的，步步安稳。走弯曲道的，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必致败</a:t>
            </a:r>
            <a:r>
              <a:rPr lang="zh-CN" altLang="en-US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露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85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en-US" altLang="zh-CN" sz="2800" dirty="0">
                <a:ea typeface="微软雅黑" panose="020B0503020204020204" pitchFamily="34" charset="-122"/>
              </a:rPr>
              <a:t>THE INTEGRITY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TEST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实无伪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>
                <a:ea typeface="微软雅黑" panose="020B0503020204020204" pitchFamily="34" charset="-122"/>
              </a:rPr>
              <a:t>Would I want everyone </a:t>
            </a:r>
            <a:r>
              <a:rPr lang="en-US" altLang="zh-CN" sz="2800" dirty="0">
                <a:ea typeface="微软雅黑" panose="020B0503020204020204" pitchFamily="34" charset="-122"/>
              </a:rPr>
              <a:t>to know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人皆可知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</a:t>
            </a:r>
            <a:r>
              <a:rPr lang="en-SG" sz="2800" i="1" u="sng" dirty="0">
                <a:ea typeface="微软雅黑" panose="020B0503020204020204" pitchFamily="34" charset="-122"/>
              </a:rPr>
              <a:t>Knowing </a:t>
            </a:r>
            <a:r>
              <a:rPr lang="en-SG" sz="2800" i="1" dirty="0">
                <a:ea typeface="微软雅黑" panose="020B0503020204020204" pitchFamily="34" charset="-122"/>
              </a:rPr>
              <a:t>what is right to do and </a:t>
            </a:r>
            <a:r>
              <a:rPr lang="en-SG" sz="2800" i="1" u="sng" dirty="0">
                <a:ea typeface="微软雅黑" panose="020B0503020204020204" pitchFamily="34" charset="-122"/>
              </a:rPr>
              <a:t>then not doing it </a:t>
            </a:r>
            <a:r>
              <a:rPr lang="en-SG" sz="2800" i="1" dirty="0">
                <a:ea typeface="微软雅黑" panose="020B0503020204020204" pitchFamily="34" charset="-122"/>
              </a:rPr>
              <a:t>is sin.” </a:t>
            </a:r>
            <a:r>
              <a:rPr lang="en-SG" sz="2800" dirty="0" smtClean="0">
                <a:ea typeface="微软雅黑" panose="020B0503020204020204" pitchFamily="34" charset="-122"/>
              </a:rPr>
              <a:t>JAMES </a:t>
            </a:r>
            <a:r>
              <a:rPr lang="en-SG" sz="2800" dirty="0">
                <a:ea typeface="微软雅黑" panose="020B0503020204020204" pitchFamily="34" charset="-122"/>
              </a:rPr>
              <a:t>4:17 (LB)</a:t>
            </a: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雅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4:17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以人若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知道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善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而不去行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，就是犯罪了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43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en-US" altLang="zh-CN" sz="2800" dirty="0">
                <a:ea typeface="微软雅黑" panose="020B0503020204020204" pitchFamily="34" charset="-122"/>
              </a:rPr>
              <a:t>THE INTEGRITY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TEST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实无伪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>
                <a:ea typeface="微软雅黑" panose="020B0503020204020204" pitchFamily="34" charset="-122"/>
              </a:rPr>
              <a:t>Would I want everyone </a:t>
            </a:r>
            <a:r>
              <a:rPr lang="en-US" altLang="zh-CN" sz="2800" dirty="0">
                <a:ea typeface="微软雅黑" panose="020B0503020204020204" pitchFamily="34" charset="-122"/>
              </a:rPr>
              <a:t>to know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人皆可知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“If someone believes something is wrong, then he shouldn’t do it because </a:t>
            </a:r>
            <a:r>
              <a:rPr lang="en-SG" sz="2800" i="1" u="sng" dirty="0">
                <a:ea typeface="微软雅黑" panose="020B0503020204020204" pitchFamily="34" charset="-122"/>
              </a:rPr>
              <a:t>for him it is wrong</a:t>
            </a:r>
            <a:r>
              <a:rPr lang="en-SG" sz="2800" i="1" dirty="0">
                <a:ea typeface="微软雅黑" panose="020B0503020204020204" pitchFamily="34" charset="-122"/>
              </a:rPr>
              <a:t>.” </a:t>
            </a:r>
            <a:r>
              <a:rPr lang="en-SG" sz="2800" dirty="0" smtClean="0">
                <a:ea typeface="微软雅黑" panose="020B0503020204020204" pitchFamily="34" charset="-122"/>
              </a:rPr>
              <a:t>ROMANS</a:t>
            </a:r>
            <a:r>
              <a:rPr lang="en-SG" sz="2800" dirty="0">
                <a:ea typeface="微软雅黑" panose="020B0503020204020204" pitchFamily="34" charset="-122"/>
              </a:rPr>
              <a:t>. 14:14B (LB</a:t>
            </a:r>
            <a:r>
              <a:rPr lang="en-SG" sz="2800" dirty="0" smtClean="0">
                <a:ea typeface="微软雅黑" panose="020B0503020204020204" pitchFamily="34" charset="-122"/>
              </a:rPr>
              <a:t>)</a:t>
            </a: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罗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14:14 ……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只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是当人以为它是不圣洁的时候，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在他的感觉上就真的成为不圣洁了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43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THE IMPROVEMENT TEST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建造自己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ea typeface="微软雅黑" panose="020B0503020204020204" pitchFamily="34" charset="-122"/>
              </a:rPr>
              <a:t>Will it make me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better</a:t>
            </a:r>
            <a:r>
              <a:rPr lang="en-SG" sz="2800" dirty="0" smtClean="0">
                <a:ea typeface="微软雅黑" panose="020B0503020204020204" pitchFamily="34" charset="-122"/>
              </a:rPr>
              <a:t> </a:t>
            </a:r>
            <a:r>
              <a:rPr lang="en-SG" sz="2800" dirty="0" smtClean="0">
                <a:ea typeface="微软雅黑" panose="020B0503020204020204" pitchFamily="34" charset="-122"/>
              </a:rPr>
              <a:t>?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于我有益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“Everything is permissible – but not everything is </a:t>
            </a:r>
            <a:r>
              <a:rPr lang="en-SG" sz="2800" i="1" u="sng" dirty="0">
                <a:ea typeface="微软雅黑" panose="020B0503020204020204" pitchFamily="34" charset="-122"/>
              </a:rPr>
              <a:t>beneficial</a:t>
            </a:r>
            <a:r>
              <a:rPr lang="en-SG" sz="2800" i="1" dirty="0">
                <a:ea typeface="微软雅黑" panose="020B0503020204020204" pitchFamily="34" charset="-122"/>
              </a:rPr>
              <a:t>, </a:t>
            </a:r>
            <a:r>
              <a:rPr lang="en-US" altLang="zh-CN" sz="2800" i="1" dirty="0">
                <a:ea typeface="微软雅黑" panose="020B0503020204020204" pitchFamily="34" charset="-122"/>
              </a:rPr>
              <a:t>…</a:t>
            </a:r>
            <a:r>
              <a:rPr lang="en-SG" sz="2800" i="1" dirty="0">
                <a:ea typeface="微软雅黑" panose="020B0503020204020204" pitchFamily="34" charset="-122"/>
              </a:rPr>
              <a:t> (and) not everything is </a:t>
            </a:r>
            <a:r>
              <a:rPr lang="en-SG" sz="2800" i="1" u="sng" dirty="0">
                <a:ea typeface="微软雅黑" panose="020B0503020204020204" pitchFamily="34" charset="-122"/>
              </a:rPr>
              <a:t>constructive</a:t>
            </a:r>
            <a:r>
              <a:rPr lang="en-SG" sz="2800" i="1" dirty="0">
                <a:ea typeface="微软雅黑" panose="020B0503020204020204" pitchFamily="34" charset="-122"/>
              </a:rPr>
              <a:t>.” </a:t>
            </a:r>
            <a:r>
              <a:rPr lang="en-SG" sz="2800" dirty="0" smtClean="0">
                <a:ea typeface="微软雅黑" panose="020B0503020204020204" pitchFamily="34" charset="-122"/>
              </a:rPr>
              <a:t>1 </a:t>
            </a:r>
            <a:r>
              <a:rPr lang="en-SG" sz="2800" dirty="0">
                <a:ea typeface="微软雅黑" panose="020B0503020204020204" pitchFamily="34" charset="-122"/>
              </a:rPr>
              <a:t>CORINTHIANS 10:23 (NIV)</a:t>
            </a:r>
          </a:p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林前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10:23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凡事都可行。但不都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有益处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不都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造就人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20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>
                <a:ea typeface="微软雅黑" panose="020B0503020204020204" pitchFamily="34" charset="-122"/>
              </a:rPr>
              <a:t>USING THE BIBLE TO MAKE DECISIONS</a:t>
            </a:r>
            <a: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SG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用圣经做决定</a:t>
            </a:r>
            <a:endParaRPr lang="en-SG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THE INDEPENDENCE TEST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受</a:t>
            </a:r>
            <a:r>
              <a:rPr lang="zh-CN" altLang="en-US" sz="28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辖制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dirty="0" smtClean="0">
                <a:ea typeface="微软雅黑" panose="020B0503020204020204" pitchFamily="34" charset="-122"/>
              </a:rPr>
              <a:t>Could it become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controlling</a:t>
            </a:r>
            <a:r>
              <a:rPr lang="en-SG" sz="2800" dirty="0" smtClean="0">
                <a:ea typeface="微软雅黑" panose="020B0503020204020204" pitchFamily="34" charset="-122"/>
              </a:rPr>
              <a:t> </a:t>
            </a:r>
            <a:r>
              <a:rPr lang="en-SG" sz="2800" dirty="0" smtClean="0">
                <a:ea typeface="微软雅黑" panose="020B0503020204020204" pitchFamily="34" charset="-122"/>
              </a:rPr>
              <a:t>?</a:t>
            </a:r>
            <a:r>
              <a:rPr lang="en-SG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辖制我？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SG" sz="2800" i="1" dirty="0">
                <a:ea typeface="微软雅黑" panose="020B0503020204020204" pitchFamily="34" charset="-122"/>
              </a:rPr>
              <a:t>“All things are lawful for me, but I will not be </a:t>
            </a:r>
            <a:r>
              <a:rPr lang="en-SG" sz="2800" i="1" u="sng" dirty="0">
                <a:ea typeface="微软雅黑" panose="020B0503020204020204" pitchFamily="34" charset="-122"/>
              </a:rPr>
              <a:t>dominated </a:t>
            </a:r>
            <a:r>
              <a:rPr lang="en-SG" sz="2800" i="1" dirty="0">
                <a:ea typeface="微软雅黑" panose="020B0503020204020204" pitchFamily="34" charset="-122"/>
              </a:rPr>
              <a:t>by anything.” </a:t>
            </a:r>
            <a:r>
              <a:rPr lang="en-SG" sz="2800" dirty="0" smtClean="0">
                <a:ea typeface="微软雅黑" panose="020B0503020204020204" pitchFamily="34" charset="-122"/>
              </a:rPr>
              <a:t>1 </a:t>
            </a:r>
            <a:r>
              <a:rPr lang="en-SG" sz="2800" dirty="0">
                <a:ea typeface="微软雅黑" panose="020B0503020204020204" pitchFamily="34" charset="-122"/>
              </a:rPr>
              <a:t>CORINTHIANS 6:12B (RSV)</a:t>
            </a: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林前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6:12 ……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凡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事我都可行，但无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论哪一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件，我总不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受它的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辖制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SG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31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1180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  <vt:lpstr>USING THE BIBLE TO MAKE DECISIONS 用圣经做决定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BIBLE TO MAKE DECISIONS 使用圣经做决定</dc:title>
  <dc:creator>Academy</dc:creator>
  <cp:lastModifiedBy>Academy</cp:lastModifiedBy>
  <cp:revision>29</cp:revision>
  <dcterms:created xsi:type="dcterms:W3CDTF">2006-08-16T00:00:00Z</dcterms:created>
  <dcterms:modified xsi:type="dcterms:W3CDTF">2019-06-02T03:03:57Z</dcterms:modified>
</cp:coreProperties>
</file>